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5022-DD3B-4F36-8DDE-1931EC081C1C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18A5-B9E1-4107-A11F-986AD3418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Framework for </a:t>
            </a:r>
            <a:r>
              <a:rPr lang="fr-FR" dirty="0" err="1" smtClean="0"/>
              <a:t>establishing</a:t>
            </a:r>
            <a:r>
              <a:rPr lang="fr-FR" dirty="0" smtClean="0"/>
              <a:t> and </a:t>
            </a:r>
            <a:r>
              <a:rPr lang="fr-FR" dirty="0" err="1" smtClean="0"/>
              <a:t>promoting</a:t>
            </a:r>
            <a:r>
              <a:rPr lang="fr-FR" dirty="0" smtClean="0"/>
              <a:t> RPCM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culture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safety </a:t>
            </a:r>
            <a:r>
              <a:rPr lang="en-US" dirty="0" smtClean="0"/>
              <a:t>culture  /attributes of safety culture</a:t>
            </a:r>
            <a:endParaRPr lang="en-US" dirty="0"/>
          </a:p>
          <a:p>
            <a:pPr lvl="1"/>
            <a:r>
              <a:rPr lang="en-US" dirty="0"/>
              <a:t>Radiation safety </a:t>
            </a:r>
            <a:r>
              <a:rPr lang="en-US" dirty="0" smtClean="0"/>
              <a:t>culture _ionizing only</a:t>
            </a:r>
            <a:endParaRPr lang="en-US" dirty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trends and need for actions in </a:t>
            </a:r>
            <a:r>
              <a:rPr lang="en-US" dirty="0" smtClean="0"/>
              <a:t>health care; trends on dose_ include technology and modalities, hybrid</a:t>
            </a:r>
            <a:endParaRPr lang="en-US" dirty="0"/>
          </a:p>
          <a:p>
            <a:pPr lvl="1"/>
            <a:r>
              <a:rPr lang="en-US" dirty="0" smtClean="0"/>
              <a:t>Need and Motivation for this document</a:t>
            </a:r>
          </a:p>
          <a:p>
            <a:pPr lvl="1"/>
            <a:r>
              <a:rPr lang="en-US" dirty="0"/>
              <a:t>Links with previous initiatives</a:t>
            </a:r>
            <a:r>
              <a:rPr lang="en-US" dirty="0" smtClean="0"/>
              <a:t>: BSS, IRPA </a:t>
            </a:r>
            <a:r>
              <a:rPr lang="en-US" dirty="0"/>
              <a:t>Guiding Principles &amp; Bonn Call to </a:t>
            </a:r>
            <a:r>
              <a:rPr lang="en-US" dirty="0" smtClean="0"/>
              <a:t>Action etc:::FORO</a:t>
            </a:r>
          </a:p>
          <a:p>
            <a:pPr lvl="1"/>
            <a:r>
              <a:rPr lang="en-US" dirty="0" smtClean="0"/>
              <a:t>Scope and Target audience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9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Radiation? Safety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Specific considerations applicable in medical settings </a:t>
            </a:r>
          </a:p>
          <a:p>
            <a:pPr lvl="1"/>
            <a:r>
              <a:rPr lang="en-US" sz="2400" dirty="0"/>
              <a:t>Identifying stakeholders to build and maintain a RSCM or </a:t>
            </a:r>
            <a:r>
              <a:rPr lang="en-US" sz="2400" dirty="0" smtClean="0"/>
              <a:t>RPCM</a:t>
            </a:r>
          </a:p>
          <a:p>
            <a:pPr lvl="1"/>
            <a:r>
              <a:rPr lang="en-US" sz="2400" dirty="0" smtClean="0"/>
              <a:t>Challenges in RSC: May also consider specific examples of modalities</a:t>
            </a:r>
            <a:endParaRPr lang="en-US" sz="2400" dirty="0"/>
          </a:p>
          <a:p>
            <a:pPr lvl="1"/>
            <a:r>
              <a:rPr lang="en-US" sz="2400" i="1" dirty="0" smtClean="0"/>
              <a:t>To pick up points from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8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Safety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part of organizational management</a:t>
            </a:r>
          </a:p>
          <a:p>
            <a:pPr lvl="1"/>
            <a:r>
              <a:rPr lang="en-US" sz="2400" dirty="0" smtClean="0"/>
              <a:t>International guidelines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&amp; responsibilities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Workshop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8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4. Tools </a:t>
            </a:r>
            <a:r>
              <a:rPr lang="en-US" b="1" dirty="0"/>
              <a:t>for establishing and maintaining </a:t>
            </a:r>
            <a:r>
              <a:rPr lang="en-US" b="1" dirty="0" smtClean="0"/>
              <a:t>radiation safety </a:t>
            </a:r>
            <a:r>
              <a:rPr lang="en-US" b="1" dirty="0"/>
              <a:t>culture in </a:t>
            </a:r>
            <a:r>
              <a:rPr lang="en-US" b="1" dirty="0" smtClean="0"/>
              <a:t>healthcare</a:t>
            </a:r>
            <a:endParaRPr lang="en-US" b="1" dirty="0"/>
          </a:p>
          <a:p>
            <a:pPr lvl="1"/>
            <a:r>
              <a:rPr lang="en-US" dirty="0"/>
              <a:t>Policy statements</a:t>
            </a:r>
          </a:p>
          <a:p>
            <a:pPr lvl="1"/>
            <a:r>
              <a:rPr lang="en-US" dirty="0"/>
              <a:t>Standards and regulations</a:t>
            </a:r>
          </a:p>
          <a:p>
            <a:pPr lvl="1"/>
            <a:r>
              <a:rPr lang="en-US" dirty="0"/>
              <a:t>Role of voluntary actions</a:t>
            </a:r>
          </a:p>
          <a:p>
            <a:pPr lvl="1"/>
            <a:r>
              <a:rPr lang="en-US" dirty="0" smtClean="0"/>
              <a:t> Communications (Posters</a:t>
            </a:r>
            <a:r>
              <a:rPr lang="en-US" dirty="0"/>
              <a:t>, flyers,</a:t>
            </a:r>
            <a:r>
              <a:rPr lang="en-US" dirty="0" smtClean="0"/>
              <a:t>…)</a:t>
            </a:r>
            <a:endParaRPr lang="en-US" dirty="0"/>
          </a:p>
          <a:p>
            <a:pPr lvl="1"/>
            <a:r>
              <a:rPr lang="en-US" dirty="0"/>
              <a:t>Audit activities</a:t>
            </a:r>
          </a:p>
          <a:p>
            <a:pPr lvl="1"/>
            <a:r>
              <a:rPr lang="en-US" dirty="0"/>
              <a:t>Education &amp;training of various staff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Research</a:t>
            </a:r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5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Assessment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safety culture /safety assessment in healthcare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Tools for assessing </a:t>
            </a:r>
            <a:r>
              <a:rPr lang="en-US" sz="2400" dirty="0" smtClean="0"/>
              <a:t>RSC HC</a:t>
            </a:r>
            <a:endParaRPr lang="en-US" sz="2400" dirty="0"/>
          </a:p>
          <a:p>
            <a:pPr lvl="1"/>
            <a:r>
              <a:rPr lang="en-US" sz="2400" dirty="0"/>
              <a:t>Indicators of the level of </a:t>
            </a:r>
            <a:r>
              <a:rPr lang="en-US" sz="2400" dirty="0" smtClean="0"/>
              <a:t>RSC HC</a:t>
            </a:r>
            <a:endParaRPr lang="en-US" sz="2400" dirty="0"/>
          </a:p>
          <a:p>
            <a:pPr lvl="1"/>
            <a:r>
              <a:rPr lang="en-US" sz="2400" dirty="0" smtClean="0"/>
              <a:t>Audit of RSC HC</a:t>
            </a:r>
          </a:p>
          <a:p>
            <a:pPr lvl="1"/>
            <a:r>
              <a:rPr lang="en-US" sz="2400" dirty="0" smtClean="0"/>
              <a:t>Keep in mind concerns of ,manufacturers</a:t>
            </a:r>
          </a:p>
          <a:p>
            <a:pPr lvl="1"/>
            <a:r>
              <a:rPr lang="en-US" sz="2400" dirty="0" smtClean="0"/>
              <a:t>Best level and achievable levels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6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and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0000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xamples of good and bad practices to foster RS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related to tools,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1229" lvl="1">
              <a:spcBef>
                <a:spcPts val="0"/>
              </a:spcBef>
            </a:pPr>
            <a:r>
              <a:rPr lang="en-US" sz="2400" dirty="0" smtClean="0"/>
              <a:t>Learning outcomes from these examples</a:t>
            </a:r>
            <a:endParaRPr lang="en-US" sz="2400" dirty="0"/>
          </a:p>
          <a:p>
            <a:pPr marL="641229" lvl="1">
              <a:spcBef>
                <a:spcPts val="0"/>
              </a:spcBef>
            </a:pPr>
            <a:r>
              <a:rPr lang="en-US" sz="2400" dirty="0"/>
              <a:t>Different scenarios &amp; modalities (e.g. radiology departments, interventional radiology operating rooms, </a:t>
            </a:r>
            <a:r>
              <a:rPr lang="en-US" sz="2400" dirty="0" err="1"/>
              <a:t>teletherapy</a:t>
            </a:r>
            <a:r>
              <a:rPr lang="en-US" sz="2400" dirty="0"/>
              <a:t> and brachytherapy services, nuclear medicine departments, dental facilities, use of radiation outside the radiology department, places where referring physicians work, medical schools, other settings/scenarios)</a:t>
            </a:r>
          </a:p>
          <a:p>
            <a:pPr marL="1091367" lvl="2">
              <a:spcBef>
                <a:spcPts val="0"/>
              </a:spcBef>
            </a:pPr>
            <a:r>
              <a:rPr lang="en-US" dirty="0"/>
              <a:t>what to do (issues)</a:t>
            </a:r>
          </a:p>
          <a:p>
            <a:pPr marL="1091367" lvl="2">
              <a:spcBef>
                <a:spcPts val="0"/>
              </a:spcBef>
            </a:pPr>
            <a:r>
              <a:rPr lang="en-US" dirty="0"/>
              <a:t>what was done (actions)</a:t>
            </a:r>
          </a:p>
          <a:p>
            <a:pPr marL="1091367" lvl="2">
              <a:spcBef>
                <a:spcPts val="0"/>
              </a:spcBef>
            </a:pPr>
            <a:r>
              <a:rPr lang="en-US" dirty="0"/>
              <a:t>what was achieved (results</a:t>
            </a:r>
            <a:r>
              <a:rPr lang="en-US" dirty="0" smtClean="0"/>
              <a:t>)</a:t>
            </a:r>
          </a:p>
          <a:p>
            <a:pPr marL="1091367" lvl="2">
              <a:spcBef>
                <a:spcPts val="0"/>
              </a:spcBef>
            </a:pPr>
            <a:r>
              <a:rPr lang="en-US" dirty="0" smtClean="0"/>
              <a:t>Also add challenges in specific situation</a:t>
            </a:r>
            <a:endParaRPr lang="en-US" dirty="0"/>
          </a:p>
          <a:p>
            <a:pPr marL="355479" lvl="1" indent="0"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Conclusions </a:t>
            </a:r>
          </a:p>
          <a:p>
            <a:pPr marL="641229" lvl="1">
              <a:spcBef>
                <a:spcPts val="0"/>
              </a:spcBef>
            </a:pPr>
            <a:endParaRPr lang="en-US" sz="2400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7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r>
              <a:rPr lang="en-US" dirty="0"/>
              <a:t> Abbreviations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 2:</a:t>
            </a:r>
            <a:r>
              <a:rPr lang="en-US" dirty="0"/>
              <a:t> Glossary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 3: </a:t>
            </a:r>
            <a:r>
              <a:rPr lang="en-US" dirty="0"/>
              <a:t>References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 4: </a:t>
            </a:r>
            <a:r>
              <a:rPr lang="en-US" dirty="0"/>
              <a:t>Resources to learn more</a:t>
            </a:r>
          </a:p>
          <a:p>
            <a:r>
              <a:rPr lang="en-US" i="1" dirty="0"/>
              <a:t>Other/</a:t>
            </a:r>
            <a:r>
              <a:rPr lang="en-US" i="1" dirty="0" smtClean="0"/>
              <a:t>s ??</a:t>
            </a:r>
          </a:p>
          <a:p>
            <a:r>
              <a:rPr lang="en-US" i="1" dirty="0" smtClean="0"/>
              <a:t>Comparisons between safety culture and radiation safety, if not adequately covered in chap 1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Rehani_RP Culture WHO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7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965" y="4509120"/>
            <a:ext cx="520403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009" y="980728"/>
            <a:ext cx="4515991" cy="25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05" y="1010028"/>
            <a:ext cx="4690806" cy="24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43808" y="3501008"/>
            <a:ext cx="368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The </a:t>
            </a:r>
            <a:r>
              <a:rPr lang="fr-FR" sz="4000" b="1" dirty="0" err="1" smtClean="0"/>
              <a:t>dream</a:t>
            </a:r>
            <a:r>
              <a:rPr lang="fr-FR" sz="4000" b="1" dirty="0" smtClean="0"/>
              <a:t> team</a:t>
            </a:r>
            <a:endParaRPr lang="fr-FR" sz="4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72780"/>
            <a:ext cx="4044504" cy="238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386</Words>
  <Application>Microsoft Office PowerPoint</Application>
  <PresentationFormat>Affichage à l'écran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Framework for establishing and promoting RPCM</vt:lpstr>
      <vt:lpstr>Tentative Table of Contents</vt:lpstr>
      <vt:lpstr>Chapter 2</vt:lpstr>
      <vt:lpstr>Chapter 3</vt:lpstr>
      <vt:lpstr>Chapter 4</vt:lpstr>
      <vt:lpstr>Chapter 5</vt:lpstr>
      <vt:lpstr>Chapter 6 and 7</vt:lpstr>
      <vt:lpstr>Appendices</vt:lpstr>
      <vt:lpstr>Diapositive 9</vt:lpstr>
    </vt:vector>
  </TitlesOfParts>
  <Company>EDF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establishing and promoting RPCM</dc:title>
  <dc:creator>j68745</dc:creator>
  <cp:lastModifiedBy>j68745</cp:lastModifiedBy>
  <cp:revision>12</cp:revision>
  <dcterms:created xsi:type="dcterms:W3CDTF">2015-12-02T09:48:16Z</dcterms:created>
  <dcterms:modified xsi:type="dcterms:W3CDTF">2015-12-08T17:09:02Z</dcterms:modified>
</cp:coreProperties>
</file>